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443" r:id="rId4"/>
    <p:sldId id="444" r:id="rId5"/>
    <p:sldId id="445" r:id="rId6"/>
    <p:sldId id="447" r:id="rId7"/>
    <p:sldId id="446" r:id="rId8"/>
    <p:sldId id="448" r:id="rId9"/>
    <p:sldId id="449" r:id="rId10"/>
    <p:sldId id="450" r:id="rId11"/>
    <p:sldId id="453" r:id="rId12"/>
    <p:sldId id="451" r:id="rId13"/>
    <p:sldId id="4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3D2BF-AEF5-47BC-AB67-032EECF61E1F}" v="2" dt="2024-11-07T16:07:23.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959" autoAdjust="0"/>
  </p:normalViewPr>
  <p:slideViewPr>
    <p:cSldViewPr snapToGrid="0">
      <p:cViewPr varScale="1">
        <p:scale>
          <a:sx n="56" d="100"/>
          <a:sy n="56" d="100"/>
        </p:scale>
        <p:origin x="28" y="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SP CRANDALL" userId="105d28ec-bd96-4d66-8317-53ae240d2131" providerId="ADAL" clId="{2473D2BF-AEF5-47BC-AB67-032EECF61E1F}"/>
    <pc:docChg chg="custSel addSld modSld">
      <pc:chgData name="AARON SP CRANDALL" userId="105d28ec-bd96-4d66-8317-53ae240d2131" providerId="ADAL" clId="{2473D2BF-AEF5-47BC-AB67-032EECF61E1F}" dt="2024-11-07T16:24:19.731" v="820" actId="6549"/>
      <pc:docMkLst>
        <pc:docMk/>
      </pc:docMkLst>
      <pc:sldChg chg="modSp mod">
        <pc:chgData name="AARON SP CRANDALL" userId="105d28ec-bd96-4d66-8317-53ae240d2131" providerId="ADAL" clId="{2473D2BF-AEF5-47BC-AB67-032EECF61E1F}" dt="2024-11-07T15:59:47.472" v="29" actId="20577"/>
        <pc:sldMkLst>
          <pc:docMk/>
          <pc:sldMk cId="265958590" sldId="449"/>
        </pc:sldMkLst>
        <pc:spChg chg="mod">
          <ac:chgData name="AARON SP CRANDALL" userId="105d28ec-bd96-4d66-8317-53ae240d2131" providerId="ADAL" clId="{2473D2BF-AEF5-47BC-AB67-032EECF61E1F}" dt="2024-11-07T15:59:47.472" v="29" actId="20577"/>
          <ac:spMkLst>
            <pc:docMk/>
            <pc:sldMk cId="265958590" sldId="449"/>
            <ac:spMk id="4" creationId="{861DB25D-6244-01B6-9940-35F1C99105A7}"/>
          </ac:spMkLst>
        </pc:spChg>
        <pc:spChg chg="mod">
          <ac:chgData name="AARON SP CRANDALL" userId="105d28ec-bd96-4d66-8317-53ae240d2131" providerId="ADAL" clId="{2473D2BF-AEF5-47BC-AB67-032EECF61E1F}" dt="2024-11-07T15:59:37.339" v="18" actId="27636"/>
          <ac:spMkLst>
            <pc:docMk/>
            <pc:sldMk cId="265958590" sldId="449"/>
            <ac:spMk id="6" creationId="{07735837-D757-5F0B-FAA0-A6D5C39303CD}"/>
          </ac:spMkLst>
        </pc:spChg>
      </pc:sldChg>
      <pc:sldChg chg="modSp mod">
        <pc:chgData name="AARON SP CRANDALL" userId="105d28ec-bd96-4d66-8317-53ae240d2131" providerId="ADAL" clId="{2473D2BF-AEF5-47BC-AB67-032EECF61E1F}" dt="2024-11-07T15:59:12.090" v="2" actId="20577"/>
        <pc:sldMkLst>
          <pc:docMk/>
          <pc:sldMk cId="3862599176" sldId="450"/>
        </pc:sldMkLst>
        <pc:spChg chg="mod">
          <ac:chgData name="AARON SP CRANDALL" userId="105d28ec-bd96-4d66-8317-53ae240d2131" providerId="ADAL" clId="{2473D2BF-AEF5-47BC-AB67-032EECF61E1F}" dt="2024-11-07T15:59:12.090" v="2" actId="20577"/>
          <ac:spMkLst>
            <pc:docMk/>
            <pc:sldMk cId="3862599176" sldId="450"/>
            <ac:spMk id="4" creationId="{9914FD12-04A6-B836-1372-E92E83AE20FC}"/>
          </ac:spMkLst>
        </pc:spChg>
      </pc:sldChg>
      <pc:sldChg chg="addSp delSp modSp new mod modClrScheme chgLayout">
        <pc:chgData name="AARON SP CRANDALL" userId="105d28ec-bd96-4d66-8317-53ae240d2131" providerId="ADAL" clId="{2473D2BF-AEF5-47BC-AB67-032EECF61E1F}" dt="2024-11-07T16:24:19.731" v="820" actId="6549"/>
        <pc:sldMkLst>
          <pc:docMk/>
          <pc:sldMk cId="2344945608" sldId="451"/>
        </pc:sldMkLst>
        <pc:spChg chg="del mod ord">
          <ac:chgData name="AARON SP CRANDALL" userId="105d28ec-bd96-4d66-8317-53ae240d2131" providerId="ADAL" clId="{2473D2BF-AEF5-47BC-AB67-032EECF61E1F}" dt="2024-11-07T16:00:02.825" v="31" actId="700"/>
          <ac:spMkLst>
            <pc:docMk/>
            <pc:sldMk cId="2344945608" sldId="451"/>
            <ac:spMk id="2" creationId="{59C56A4C-6188-146B-AE18-90C8FD6A6540}"/>
          </ac:spMkLst>
        </pc:spChg>
        <pc:spChg chg="del">
          <ac:chgData name="AARON SP CRANDALL" userId="105d28ec-bd96-4d66-8317-53ae240d2131" providerId="ADAL" clId="{2473D2BF-AEF5-47BC-AB67-032EECF61E1F}" dt="2024-11-07T16:00:02.825" v="31" actId="700"/>
          <ac:spMkLst>
            <pc:docMk/>
            <pc:sldMk cId="2344945608" sldId="451"/>
            <ac:spMk id="3" creationId="{504C0510-3DCB-B4F0-013C-8131F7E98D2D}"/>
          </ac:spMkLst>
        </pc:spChg>
        <pc:spChg chg="del mod ord">
          <ac:chgData name="AARON SP CRANDALL" userId="105d28ec-bd96-4d66-8317-53ae240d2131" providerId="ADAL" clId="{2473D2BF-AEF5-47BC-AB67-032EECF61E1F}" dt="2024-11-07T16:00:02.825" v="31" actId="700"/>
          <ac:spMkLst>
            <pc:docMk/>
            <pc:sldMk cId="2344945608" sldId="451"/>
            <ac:spMk id="4" creationId="{1FD04A83-3179-87FE-610C-F92E84C12CC6}"/>
          </ac:spMkLst>
        </pc:spChg>
        <pc:spChg chg="del">
          <ac:chgData name="AARON SP CRANDALL" userId="105d28ec-bd96-4d66-8317-53ae240d2131" providerId="ADAL" clId="{2473D2BF-AEF5-47BC-AB67-032EECF61E1F}" dt="2024-11-07T16:00:02.825" v="31" actId="700"/>
          <ac:spMkLst>
            <pc:docMk/>
            <pc:sldMk cId="2344945608" sldId="451"/>
            <ac:spMk id="5" creationId="{43E225E4-D001-7975-71B9-DE574E667F83}"/>
          </ac:spMkLst>
        </pc:spChg>
        <pc:spChg chg="del">
          <ac:chgData name="AARON SP CRANDALL" userId="105d28ec-bd96-4d66-8317-53ae240d2131" providerId="ADAL" clId="{2473D2BF-AEF5-47BC-AB67-032EECF61E1F}" dt="2024-11-07T16:00:02.825" v="31" actId="700"/>
          <ac:spMkLst>
            <pc:docMk/>
            <pc:sldMk cId="2344945608" sldId="451"/>
            <ac:spMk id="6" creationId="{FEDFA83A-CC13-8B1B-103E-03395CC0715D}"/>
          </ac:spMkLst>
        </pc:spChg>
        <pc:spChg chg="mod ord">
          <ac:chgData name="AARON SP CRANDALL" userId="105d28ec-bd96-4d66-8317-53ae240d2131" providerId="ADAL" clId="{2473D2BF-AEF5-47BC-AB67-032EECF61E1F}" dt="2024-11-07T16:00:02.825" v="31" actId="700"/>
          <ac:spMkLst>
            <pc:docMk/>
            <pc:sldMk cId="2344945608" sldId="451"/>
            <ac:spMk id="7" creationId="{3165FD38-F591-949D-0A30-8EDD8582EECA}"/>
          </ac:spMkLst>
        </pc:spChg>
        <pc:spChg chg="add mod ord">
          <ac:chgData name="AARON SP CRANDALL" userId="105d28ec-bd96-4d66-8317-53ae240d2131" providerId="ADAL" clId="{2473D2BF-AEF5-47BC-AB67-032EECF61E1F}" dt="2024-11-07T16:24:19.731" v="820" actId="6549"/>
          <ac:spMkLst>
            <pc:docMk/>
            <pc:sldMk cId="2344945608" sldId="451"/>
            <ac:spMk id="8" creationId="{1B65EA73-A37E-0E32-CBA7-954F40A2FA08}"/>
          </ac:spMkLst>
        </pc:spChg>
        <pc:spChg chg="add mod ord">
          <ac:chgData name="AARON SP CRANDALL" userId="105d28ec-bd96-4d66-8317-53ae240d2131" providerId="ADAL" clId="{2473D2BF-AEF5-47BC-AB67-032EECF61E1F}" dt="2024-11-07T16:06:26.656" v="388" actId="20577"/>
          <ac:spMkLst>
            <pc:docMk/>
            <pc:sldMk cId="2344945608" sldId="451"/>
            <ac:spMk id="9" creationId="{41387374-C9AB-D071-2F62-506EE15D1B07}"/>
          </ac:spMkLst>
        </pc:spChg>
      </pc:sldChg>
      <pc:sldChg chg="modSp new mod">
        <pc:chgData name="AARON SP CRANDALL" userId="105d28ec-bd96-4d66-8317-53ae240d2131" providerId="ADAL" clId="{2473D2BF-AEF5-47BC-AB67-032EECF61E1F}" dt="2024-11-07T16:14:46.663" v="819" actId="20577"/>
        <pc:sldMkLst>
          <pc:docMk/>
          <pc:sldMk cId="1475054494" sldId="452"/>
        </pc:sldMkLst>
        <pc:spChg chg="mod">
          <ac:chgData name="AARON SP CRANDALL" userId="105d28ec-bd96-4d66-8317-53ae240d2131" providerId="ADAL" clId="{2473D2BF-AEF5-47BC-AB67-032EECF61E1F}" dt="2024-11-07T16:14:46.663" v="819" actId="20577"/>
          <ac:spMkLst>
            <pc:docMk/>
            <pc:sldMk cId="1475054494" sldId="452"/>
            <ac:spMk id="2" creationId="{235BEFFF-1EF3-B90C-945D-9FCF163F1F6B}"/>
          </ac:spMkLst>
        </pc:spChg>
        <pc:spChg chg="mod">
          <ac:chgData name="AARON SP CRANDALL" userId="105d28ec-bd96-4d66-8317-53ae240d2131" providerId="ADAL" clId="{2473D2BF-AEF5-47BC-AB67-032EECF61E1F}" dt="2024-11-07T16:07:47.148" v="568" actId="20577"/>
          <ac:spMkLst>
            <pc:docMk/>
            <pc:sldMk cId="1475054494" sldId="452"/>
            <ac:spMk id="3" creationId="{88805B18-702A-281A-1266-8A67C114FD7A}"/>
          </ac:spMkLst>
        </pc:spChg>
      </pc:sldChg>
      <pc:sldChg chg="addSp delSp modSp new mod modClrScheme chgLayout">
        <pc:chgData name="AARON SP CRANDALL" userId="105d28ec-bd96-4d66-8317-53ae240d2131" providerId="ADAL" clId="{2473D2BF-AEF5-47BC-AB67-032EECF61E1F}" dt="2024-11-07T16:14:04.702" v="802" actId="20577"/>
        <pc:sldMkLst>
          <pc:docMk/>
          <pc:sldMk cId="1377349819" sldId="453"/>
        </pc:sldMkLst>
        <pc:spChg chg="del mod ord">
          <ac:chgData name="AARON SP CRANDALL" userId="105d28ec-bd96-4d66-8317-53ae240d2131" providerId="ADAL" clId="{2473D2BF-AEF5-47BC-AB67-032EECF61E1F}" dt="2024-11-07T16:08:56.541" v="570" actId="700"/>
          <ac:spMkLst>
            <pc:docMk/>
            <pc:sldMk cId="1377349819" sldId="453"/>
            <ac:spMk id="2" creationId="{3B48FDA9-40EF-A1F5-43F1-01CBEC63A9BD}"/>
          </ac:spMkLst>
        </pc:spChg>
        <pc:spChg chg="del">
          <ac:chgData name="AARON SP CRANDALL" userId="105d28ec-bd96-4d66-8317-53ae240d2131" providerId="ADAL" clId="{2473D2BF-AEF5-47BC-AB67-032EECF61E1F}" dt="2024-11-07T16:08:56.541" v="570" actId="700"/>
          <ac:spMkLst>
            <pc:docMk/>
            <pc:sldMk cId="1377349819" sldId="453"/>
            <ac:spMk id="3" creationId="{5EF7F832-9B61-DBDD-09DE-6812738C9BB6}"/>
          </ac:spMkLst>
        </pc:spChg>
        <pc:spChg chg="del mod ord">
          <ac:chgData name="AARON SP CRANDALL" userId="105d28ec-bd96-4d66-8317-53ae240d2131" providerId="ADAL" clId="{2473D2BF-AEF5-47BC-AB67-032EECF61E1F}" dt="2024-11-07T16:08:56.541" v="570" actId="700"/>
          <ac:spMkLst>
            <pc:docMk/>
            <pc:sldMk cId="1377349819" sldId="453"/>
            <ac:spMk id="4" creationId="{B4A76EE0-0DE2-AF5E-8A25-0FDA95607F23}"/>
          </ac:spMkLst>
        </pc:spChg>
        <pc:spChg chg="del">
          <ac:chgData name="AARON SP CRANDALL" userId="105d28ec-bd96-4d66-8317-53ae240d2131" providerId="ADAL" clId="{2473D2BF-AEF5-47BC-AB67-032EECF61E1F}" dt="2024-11-07T16:08:56.541" v="570" actId="700"/>
          <ac:spMkLst>
            <pc:docMk/>
            <pc:sldMk cId="1377349819" sldId="453"/>
            <ac:spMk id="5" creationId="{83D1371F-9811-49A8-DF47-F35122BDCEBC}"/>
          </ac:spMkLst>
        </pc:spChg>
        <pc:spChg chg="del">
          <ac:chgData name="AARON SP CRANDALL" userId="105d28ec-bd96-4d66-8317-53ae240d2131" providerId="ADAL" clId="{2473D2BF-AEF5-47BC-AB67-032EECF61E1F}" dt="2024-11-07T16:08:56.541" v="570" actId="700"/>
          <ac:spMkLst>
            <pc:docMk/>
            <pc:sldMk cId="1377349819" sldId="453"/>
            <ac:spMk id="6" creationId="{7BC1F7DB-1349-D38A-1EA4-31A56DDCA87F}"/>
          </ac:spMkLst>
        </pc:spChg>
        <pc:spChg chg="mod ord">
          <ac:chgData name="AARON SP CRANDALL" userId="105d28ec-bd96-4d66-8317-53ae240d2131" providerId="ADAL" clId="{2473D2BF-AEF5-47BC-AB67-032EECF61E1F}" dt="2024-11-07T16:10:36.223" v="652" actId="700"/>
          <ac:spMkLst>
            <pc:docMk/>
            <pc:sldMk cId="1377349819" sldId="453"/>
            <ac:spMk id="7" creationId="{E9ADAEC0-743E-DE88-D13D-4183F11AB14B}"/>
          </ac:spMkLst>
        </pc:spChg>
        <pc:spChg chg="add mod ord">
          <ac:chgData name="AARON SP CRANDALL" userId="105d28ec-bd96-4d66-8317-53ae240d2131" providerId="ADAL" clId="{2473D2BF-AEF5-47BC-AB67-032EECF61E1F}" dt="2024-11-07T16:10:36.223" v="652" actId="700"/>
          <ac:spMkLst>
            <pc:docMk/>
            <pc:sldMk cId="1377349819" sldId="453"/>
            <ac:spMk id="8" creationId="{6363C0D5-3E65-1701-56B5-45BFBB9AC34C}"/>
          </ac:spMkLst>
        </pc:spChg>
        <pc:spChg chg="add mod ord">
          <ac:chgData name="AARON SP CRANDALL" userId="105d28ec-bd96-4d66-8317-53ae240d2131" providerId="ADAL" clId="{2473D2BF-AEF5-47BC-AB67-032EECF61E1F}" dt="2024-11-07T16:10:40.836" v="662" actId="20577"/>
          <ac:spMkLst>
            <pc:docMk/>
            <pc:sldMk cId="1377349819" sldId="453"/>
            <ac:spMk id="9" creationId="{513C3A65-904F-9CBE-2598-DB22B9A37176}"/>
          </ac:spMkLst>
        </pc:spChg>
        <pc:spChg chg="add mod ord">
          <ac:chgData name="AARON SP CRANDALL" userId="105d28ec-bd96-4d66-8317-53ae240d2131" providerId="ADAL" clId="{2473D2BF-AEF5-47BC-AB67-032EECF61E1F}" dt="2024-11-07T16:14:04.702" v="802" actId="20577"/>
          <ac:spMkLst>
            <pc:docMk/>
            <pc:sldMk cId="1377349819" sldId="453"/>
            <ac:spMk id="10" creationId="{0D6939E5-93F7-7B28-E203-626961DF20E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73CA7-1D72-4E77-B82B-098035D9906F}" type="datetimeFigureOut">
              <a:rPr lang="en-US" smtClean="0"/>
              <a:t>11/6/2024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71BEF-8B07-4870-9B15-44CCDD05EAE2}"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FAD5-C921-489C-BB96-BD885938FB32}" type="slidenum">
              <a:rPr lang="en-US" smtClean="0"/>
              <a:t>‹#›</a:t>
            </a:fld>
            <a:endParaRPr lang="en-US"/>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the frog: Important tasks that serve the highest purpose and are tied to top-level objectives or OKRs should be first on the priority list when you start your day. Once you’ve eaten your frog for the day, you can slot in other tasks based on factors such as deadlines and feel less stress, since your most important work is already done.</a:t>
            </a:r>
          </a:p>
          <a:p>
            <a:endParaRPr lang="en-US" dirty="0"/>
          </a:p>
          <a:p>
            <a:r>
              <a:rPr lang="en-US" dirty="0"/>
              <a:t>ABCDE: Rank tasks from A to E with A being most important, using columns</a:t>
            </a:r>
          </a:p>
          <a:p>
            <a:endParaRPr lang="en-US" dirty="0"/>
          </a:p>
          <a:p>
            <a:r>
              <a:rPr lang="en-US" dirty="0"/>
              <a:t>Chunking: For the chunking method, a chunk is defined as a focused work activity. It can be self-contained (emptying your inbox), a slice of a larger project (completing the first draft of a document), or a collection of small, unrelated tasks. Your key here is to make these chunks focused, uninterrupted blocks of time.</a:t>
            </a:r>
          </a:p>
        </p:txBody>
      </p:sp>
      <p:sp>
        <p:nvSpPr>
          <p:cNvPr id="4" name="Slide Number Placeholder 3"/>
          <p:cNvSpPr>
            <a:spLocks noGrp="1"/>
          </p:cNvSpPr>
          <p:nvPr>
            <p:ph type="sldNum" sz="quarter" idx="5"/>
          </p:nvPr>
        </p:nvSpPr>
        <p:spPr/>
        <p:txBody>
          <a:bodyPr/>
          <a:lstStyle/>
          <a:p>
            <a:fld id="{870FFAD5-C921-489C-BB96-BD885938FB32}" type="slidenum">
              <a:rPr lang="en-US" smtClean="0"/>
              <a:t>5</a:t>
            </a:fld>
            <a:endParaRPr lang="en-US"/>
          </a:p>
        </p:txBody>
      </p:sp>
    </p:spTree>
    <p:extLst>
      <p:ext uri="{BB962C8B-B14F-4D97-AF65-F5344CB8AC3E}">
        <p14:creationId xmlns:p14="http://schemas.microsoft.com/office/powerpoint/2010/main" val="296664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matrix</a:t>
            </a:r>
          </a:p>
        </p:txBody>
      </p:sp>
      <p:sp>
        <p:nvSpPr>
          <p:cNvPr id="4" name="Slide Number Placeholder 3"/>
          <p:cNvSpPr>
            <a:spLocks noGrp="1"/>
          </p:cNvSpPr>
          <p:nvPr>
            <p:ph type="sldNum" sz="quarter" idx="5"/>
          </p:nvPr>
        </p:nvSpPr>
        <p:spPr/>
        <p:txBody>
          <a:bodyPr/>
          <a:lstStyle/>
          <a:p>
            <a:fld id="{870FFAD5-C921-489C-BB96-BD885938FB32}" type="slidenum">
              <a:rPr lang="en-US" smtClean="0"/>
              <a:t>6</a:t>
            </a:fld>
            <a:endParaRPr lang="en-US"/>
          </a:p>
        </p:txBody>
      </p:sp>
    </p:spTree>
    <p:extLst>
      <p:ext uri="{BB962C8B-B14F-4D97-AF65-F5344CB8AC3E}">
        <p14:creationId xmlns:p14="http://schemas.microsoft.com/office/powerpoint/2010/main" val="15434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Running is good for daydreamers, multitaskers, or people who are easily distracted.</a:t>
            </a:r>
          </a:p>
        </p:txBody>
      </p:sp>
      <p:sp>
        <p:nvSpPr>
          <p:cNvPr id="4" name="Slide Number Placeholder 3"/>
          <p:cNvSpPr>
            <a:spLocks noGrp="1"/>
          </p:cNvSpPr>
          <p:nvPr>
            <p:ph type="sldNum" sz="quarter" idx="5"/>
          </p:nvPr>
        </p:nvSpPr>
        <p:spPr/>
        <p:txBody>
          <a:bodyPr/>
          <a:lstStyle/>
          <a:p>
            <a:fld id="{870FFAD5-C921-489C-BB96-BD885938FB32}" type="slidenum">
              <a:rPr lang="en-US" smtClean="0"/>
              <a:t>8</a:t>
            </a:fld>
            <a:endParaRPr lang="en-US"/>
          </a:p>
        </p:txBody>
      </p:sp>
    </p:spTree>
    <p:extLst>
      <p:ext uri="{BB962C8B-B14F-4D97-AF65-F5344CB8AC3E}">
        <p14:creationId xmlns:p14="http://schemas.microsoft.com/office/powerpoint/2010/main" val="286355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ex.: </a:t>
            </a:r>
            <a:r>
              <a:rPr lang="en-US" dirty="0" err="1"/>
              <a:t>Todoist</a:t>
            </a:r>
            <a:endParaRPr lang="en-US" dirty="0"/>
          </a:p>
          <a:p>
            <a:endParaRPr lang="en-US" dirty="0"/>
          </a:p>
          <a:p>
            <a:r>
              <a:rPr lang="en-US" dirty="0"/>
              <a:t>3 lists: list for non-time-sensitive; list for things for today; &amp; another list for your forever to-do list; good for people who have competing priorities, who love crossing easy items off their list</a:t>
            </a:r>
          </a:p>
        </p:txBody>
      </p:sp>
      <p:sp>
        <p:nvSpPr>
          <p:cNvPr id="4" name="Slide Number Placeholder 3"/>
          <p:cNvSpPr>
            <a:spLocks noGrp="1"/>
          </p:cNvSpPr>
          <p:nvPr>
            <p:ph type="sldNum" sz="quarter" idx="5"/>
          </p:nvPr>
        </p:nvSpPr>
        <p:spPr/>
        <p:txBody>
          <a:bodyPr/>
          <a:lstStyle/>
          <a:p>
            <a:fld id="{870FFAD5-C921-489C-BB96-BD885938FB32}" type="slidenum">
              <a:rPr lang="en-US" smtClean="0"/>
              <a:t>9</a:t>
            </a:fld>
            <a:endParaRPr lang="en-US"/>
          </a:p>
        </p:txBody>
      </p:sp>
    </p:spTree>
    <p:extLst>
      <p:ext uri="{BB962C8B-B14F-4D97-AF65-F5344CB8AC3E}">
        <p14:creationId xmlns:p14="http://schemas.microsoft.com/office/powerpoint/2010/main" val="3554574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810617" y="63645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09129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8109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68001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4535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871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24226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96449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58249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16447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240611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832181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79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2751" y="-752146"/>
            <a:ext cx="5486494" cy="3314114"/>
          </a:xfrm>
          <a:prstGeom prst="rect">
            <a:avLst/>
          </a:prstGeom>
        </p:spPr>
      </p:pic>
      <p:sp>
        <p:nvSpPr>
          <p:cNvPr id="8" name="TextBox 7"/>
          <p:cNvSpPr txBox="1"/>
          <p:nvPr userDrawn="1"/>
        </p:nvSpPr>
        <p:spPr>
          <a:xfrm>
            <a:off x="838198" y="1843950"/>
            <a:ext cx="10515599"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effectLst>
                  <a:outerShdw blurRad="38100" dist="38100" dir="2700000" algn="tl">
                    <a:srgbClr val="000000">
                      <a:alpha val="43137"/>
                    </a:srgbClr>
                  </a:outerShdw>
                </a:effectLst>
                <a:latin typeface="Georgia" panose="02040502050405020303" pitchFamily="18" charset="0"/>
              </a:rPr>
              <a:t>Symposium for Research Administrators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effectLst>
                  <a:outerShdw blurRad="38100" dist="38100" dir="2700000" algn="tl">
                    <a:srgbClr val="000000">
                      <a:alpha val="43137"/>
                    </a:srgbClr>
                  </a:outerShdw>
                </a:effectLst>
                <a:latin typeface="Georgia" panose="02040502050405020303"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effectLst/>
                <a:latin typeface="Georgia" panose="02040502050405020303" pitchFamily="18" charset="0"/>
              </a:rPr>
              <a:t>University</a:t>
            </a:r>
            <a:r>
              <a:rPr lang="en-US" sz="3600" baseline="0" dirty="0">
                <a:effectLst/>
                <a:latin typeface="Georgia" panose="02040502050405020303" pitchFamily="18" charset="0"/>
              </a:rPr>
              <a:t> of Wisconsin-Madison</a:t>
            </a:r>
          </a:p>
          <a:p>
            <a:pPr algn="ctr"/>
            <a:r>
              <a:rPr lang="en-US" sz="3600" baseline="0" dirty="0">
                <a:effectLst/>
                <a:latin typeface="Georgia" panose="02040502050405020303" pitchFamily="18" charset="0"/>
              </a:rPr>
              <a:t>November 7</a:t>
            </a:r>
            <a:r>
              <a:rPr lang="en-US" sz="3600" baseline="30000" dirty="0">
                <a:effectLst/>
                <a:latin typeface="Georgia" panose="02040502050405020303" pitchFamily="18" charset="0"/>
              </a:rPr>
              <a:t>th</a:t>
            </a:r>
            <a:r>
              <a:rPr lang="en-US" sz="3600" baseline="0" dirty="0">
                <a:effectLst/>
                <a:latin typeface="Georgia" panose="02040502050405020303" pitchFamily="18" charset="0"/>
              </a:rPr>
              <a:t>, 2024</a:t>
            </a:r>
            <a:endParaRPr lang="en-US" sz="3600" dirty="0">
              <a:effectLst/>
              <a:latin typeface="Georgia" panose="02040502050405020303" pitchFamily="18" charset="0"/>
            </a:endParaRPr>
          </a:p>
        </p:txBody>
      </p:sp>
      <p:cxnSp>
        <p:nvCxnSpPr>
          <p:cNvPr id="10" name="Straight Connector 9"/>
          <p:cNvCxnSpPr/>
          <p:nvPr userDrawn="1"/>
        </p:nvCxnSpPr>
        <p:spPr>
          <a:xfrm flipV="1">
            <a:off x="838199" y="3311611"/>
            <a:ext cx="10515599" cy="8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8839245" y="635542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1125194421"/>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400" kern="1200" baseline="0">
          <a:solidFill>
            <a:schemeClr val="tx1"/>
          </a:solidFill>
          <a:effectLst>
            <a:outerShdw blurRad="38100" dist="38100" dir="2700000" algn="tl">
              <a:srgbClr val="000000">
                <a:alpha val="43137"/>
              </a:srgbClr>
            </a:outerShdw>
          </a:effectLst>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aaron.crandall@wisc.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FF4E196-A010-480C-A078-61D4EF757EA8}" type="slidenum">
              <a:rPr lang="en-US" smtClean="0"/>
              <a:t>1</a:t>
            </a:fld>
            <a:endParaRPr lang="en-US"/>
          </a:p>
        </p:txBody>
      </p:sp>
    </p:spTree>
    <p:extLst>
      <p:ext uri="{BB962C8B-B14F-4D97-AF65-F5344CB8AC3E}">
        <p14:creationId xmlns:p14="http://schemas.microsoft.com/office/powerpoint/2010/main" val="38998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63C0D5-3E65-1701-56B5-45BFBB9AC34C}"/>
              </a:ext>
            </a:extLst>
          </p:cNvPr>
          <p:cNvSpPr>
            <a:spLocks noGrp="1"/>
          </p:cNvSpPr>
          <p:nvPr>
            <p:ph type="title"/>
          </p:nvPr>
        </p:nvSpPr>
        <p:spPr/>
        <p:txBody>
          <a:bodyPr/>
          <a:lstStyle/>
          <a:p>
            <a:r>
              <a:rPr lang="en-US" dirty="0"/>
              <a:t>Software Tools</a:t>
            </a:r>
          </a:p>
        </p:txBody>
      </p:sp>
      <p:sp>
        <p:nvSpPr>
          <p:cNvPr id="9" name="Content Placeholder 8">
            <a:extLst>
              <a:ext uri="{FF2B5EF4-FFF2-40B4-BE49-F238E27FC236}">
                <a16:creationId xmlns:a16="http://schemas.microsoft.com/office/drawing/2014/main" id="{513C3A65-904F-9CBE-2598-DB22B9A37176}"/>
              </a:ext>
            </a:extLst>
          </p:cNvPr>
          <p:cNvSpPr>
            <a:spLocks noGrp="1"/>
          </p:cNvSpPr>
          <p:nvPr>
            <p:ph sz="half" idx="1"/>
          </p:nvPr>
        </p:nvSpPr>
        <p:spPr/>
        <p:txBody>
          <a:bodyPr/>
          <a:lstStyle/>
          <a:p>
            <a:r>
              <a:rPr lang="en-US" dirty="0"/>
              <a:t>Trello</a:t>
            </a:r>
          </a:p>
          <a:p>
            <a:r>
              <a:rPr lang="en-US" dirty="0" err="1"/>
              <a:t>Todoist</a:t>
            </a:r>
            <a:endParaRPr lang="en-US" dirty="0"/>
          </a:p>
          <a:p>
            <a:r>
              <a:rPr lang="en-US" dirty="0"/>
              <a:t>Asana</a:t>
            </a:r>
          </a:p>
          <a:p>
            <a:r>
              <a:rPr lang="en-US" dirty="0" err="1"/>
              <a:t>ClickUp</a:t>
            </a:r>
            <a:endParaRPr lang="en-US" dirty="0"/>
          </a:p>
          <a:p>
            <a:r>
              <a:rPr lang="en-US" dirty="0"/>
              <a:t>Microsoft To Do</a:t>
            </a:r>
          </a:p>
          <a:p>
            <a:r>
              <a:rPr lang="en-US" dirty="0"/>
              <a:t>Notion</a:t>
            </a:r>
          </a:p>
          <a:p>
            <a:r>
              <a:rPr lang="en-US" dirty="0"/>
              <a:t>Evernote</a:t>
            </a:r>
          </a:p>
          <a:p>
            <a:r>
              <a:rPr lang="en-US" dirty="0"/>
              <a:t>Monday.com</a:t>
            </a:r>
          </a:p>
        </p:txBody>
      </p:sp>
      <p:sp>
        <p:nvSpPr>
          <p:cNvPr id="10" name="Content Placeholder 9">
            <a:extLst>
              <a:ext uri="{FF2B5EF4-FFF2-40B4-BE49-F238E27FC236}">
                <a16:creationId xmlns:a16="http://schemas.microsoft.com/office/drawing/2014/main" id="{0D6939E5-93F7-7B28-E203-626961DF20EB}"/>
              </a:ext>
            </a:extLst>
          </p:cNvPr>
          <p:cNvSpPr>
            <a:spLocks noGrp="1"/>
          </p:cNvSpPr>
          <p:nvPr>
            <p:ph sz="half" idx="2"/>
          </p:nvPr>
        </p:nvSpPr>
        <p:spPr/>
        <p:txBody>
          <a:bodyPr/>
          <a:lstStyle/>
          <a:p>
            <a:r>
              <a:rPr lang="en-US" dirty="0"/>
              <a:t>Wrike</a:t>
            </a:r>
          </a:p>
          <a:p>
            <a:r>
              <a:rPr lang="en-US" dirty="0"/>
              <a:t>Google Keep</a:t>
            </a:r>
          </a:p>
          <a:p>
            <a:r>
              <a:rPr lang="en-US" dirty="0"/>
              <a:t>2Do</a:t>
            </a:r>
          </a:p>
          <a:p>
            <a:r>
              <a:rPr lang="en-US" dirty="0" err="1"/>
              <a:t>Zoho</a:t>
            </a:r>
            <a:endParaRPr lang="en-US" dirty="0"/>
          </a:p>
          <a:p>
            <a:endParaRPr lang="en-US" dirty="0"/>
          </a:p>
          <a:p>
            <a:pPr marL="0" indent="0">
              <a:buNone/>
            </a:pPr>
            <a:r>
              <a:rPr lang="en-US" dirty="0"/>
              <a:t>For the simplest, stick with </a:t>
            </a:r>
            <a:r>
              <a:rPr lang="en-US" dirty="0" err="1"/>
              <a:t>Todoist</a:t>
            </a:r>
            <a:r>
              <a:rPr lang="en-US" dirty="0"/>
              <a:t>, Microsoft To Do, or Google Keep</a:t>
            </a:r>
          </a:p>
        </p:txBody>
      </p:sp>
      <p:sp>
        <p:nvSpPr>
          <p:cNvPr id="7" name="Slide Number Placeholder 6">
            <a:extLst>
              <a:ext uri="{FF2B5EF4-FFF2-40B4-BE49-F238E27FC236}">
                <a16:creationId xmlns:a16="http://schemas.microsoft.com/office/drawing/2014/main" id="{E9ADAEC0-743E-DE88-D13D-4183F11AB14B}"/>
              </a:ext>
            </a:extLst>
          </p:cNvPr>
          <p:cNvSpPr>
            <a:spLocks noGrp="1"/>
          </p:cNvSpPr>
          <p:nvPr>
            <p:ph type="sldNum" sz="quarter" idx="4"/>
          </p:nvPr>
        </p:nvSpPr>
        <p:spPr/>
        <p:txBody>
          <a:bodyPr/>
          <a:lstStyle/>
          <a:p>
            <a:fld id="{6FF4E196-A010-480C-A078-61D4EF757EA8}" type="slidenum">
              <a:rPr lang="en-US" smtClean="0"/>
              <a:t>10</a:t>
            </a:fld>
            <a:endParaRPr lang="en-US"/>
          </a:p>
        </p:txBody>
      </p:sp>
    </p:spTree>
    <p:extLst>
      <p:ext uri="{BB962C8B-B14F-4D97-AF65-F5344CB8AC3E}">
        <p14:creationId xmlns:p14="http://schemas.microsoft.com/office/powerpoint/2010/main" val="1377349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65EA73-A37E-0E32-CBA7-954F40A2FA08}"/>
              </a:ext>
            </a:extLst>
          </p:cNvPr>
          <p:cNvSpPr>
            <a:spLocks noGrp="1"/>
          </p:cNvSpPr>
          <p:nvPr>
            <p:ph type="title"/>
          </p:nvPr>
        </p:nvSpPr>
        <p:spPr/>
        <p:txBody>
          <a:bodyPr/>
          <a:lstStyle/>
          <a:p>
            <a:r>
              <a:rPr lang="en-US"/>
              <a:t>Recap</a:t>
            </a:r>
            <a:endParaRPr lang="en-US" dirty="0"/>
          </a:p>
        </p:txBody>
      </p:sp>
      <p:sp>
        <p:nvSpPr>
          <p:cNvPr id="9" name="Content Placeholder 8">
            <a:extLst>
              <a:ext uri="{FF2B5EF4-FFF2-40B4-BE49-F238E27FC236}">
                <a16:creationId xmlns:a16="http://schemas.microsoft.com/office/drawing/2014/main" id="{41387374-C9AB-D071-2F62-506EE15D1B07}"/>
              </a:ext>
            </a:extLst>
          </p:cNvPr>
          <p:cNvSpPr>
            <a:spLocks noGrp="1"/>
          </p:cNvSpPr>
          <p:nvPr>
            <p:ph idx="1"/>
          </p:nvPr>
        </p:nvSpPr>
        <p:spPr/>
        <p:txBody>
          <a:bodyPr>
            <a:normAutofit lnSpcReduction="10000"/>
          </a:bodyPr>
          <a:lstStyle/>
          <a:p>
            <a:pPr marL="0" indent="0">
              <a:buNone/>
            </a:pPr>
            <a:r>
              <a:rPr lang="en-US" dirty="0"/>
              <a:t>Prioritizing tasks is crucial for the following reasons:</a:t>
            </a:r>
          </a:p>
          <a:p>
            <a:r>
              <a:rPr lang="en-US" dirty="0"/>
              <a:t>Improved time management</a:t>
            </a:r>
          </a:p>
          <a:p>
            <a:r>
              <a:rPr lang="en-US" dirty="0"/>
              <a:t>Increased Productivity</a:t>
            </a:r>
          </a:p>
          <a:p>
            <a:r>
              <a:rPr lang="en-US" dirty="0"/>
              <a:t>Avoiding being overwhelmed</a:t>
            </a:r>
          </a:p>
          <a:p>
            <a:r>
              <a:rPr lang="en-US" dirty="0"/>
              <a:t>Better decision-making</a:t>
            </a:r>
          </a:p>
          <a:p>
            <a:r>
              <a:rPr lang="en-US" dirty="0"/>
              <a:t>Meeting deadlines</a:t>
            </a:r>
          </a:p>
          <a:p>
            <a:r>
              <a:rPr lang="en-US" dirty="0"/>
              <a:t>Maximizing impact</a:t>
            </a:r>
          </a:p>
          <a:p>
            <a:r>
              <a:rPr lang="en-US" dirty="0"/>
              <a:t>Aligning with long-term goals</a:t>
            </a:r>
          </a:p>
          <a:p>
            <a:r>
              <a:rPr lang="en-US" dirty="0"/>
              <a:t>Resource Management</a:t>
            </a:r>
          </a:p>
          <a:p>
            <a:endParaRPr lang="en-US" dirty="0"/>
          </a:p>
        </p:txBody>
      </p:sp>
      <p:sp>
        <p:nvSpPr>
          <p:cNvPr id="7" name="Slide Number Placeholder 6">
            <a:extLst>
              <a:ext uri="{FF2B5EF4-FFF2-40B4-BE49-F238E27FC236}">
                <a16:creationId xmlns:a16="http://schemas.microsoft.com/office/drawing/2014/main" id="{3165FD38-F591-949D-0A30-8EDD8582EECA}"/>
              </a:ext>
            </a:extLst>
          </p:cNvPr>
          <p:cNvSpPr>
            <a:spLocks noGrp="1"/>
          </p:cNvSpPr>
          <p:nvPr>
            <p:ph type="sldNum" sz="quarter" idx="4"/>
          </p:nvPr>
        </p:nvSpPr>
        <p:spPr/>
        <p:txBody>
          <a:bodyPr/>
          <a:lstStyle/>
          <a:p>
            <a:fld id="{6FF4E196-A010-480C-A078-61D4EF757EA8}" type="slidenum">
              <a:rPr lang="en-US" smtClean="0"/>
              <a:t>11</a:t>
            </a:fld>
            <a:endParaRPr lang="en-US"/>
          </a:p>
        </p:txBody>
      </p:sp>
    </p:spTree>
    <p:extLst>
      <p:ext uri="{BB962C8B-B14F-4D97-AF65-F5344CB8AC3E}">
        <p14:creationId xmlns:p14="http://schemas.microsoft.com/office/powerpoint/2010/main" val="234494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EFFF-1EF3-B90C-945D-9FCF163F1F6B}"/>
              </a:ext>
            </a:extLst>
          </p:cNvPr>
          <p:cNvSpPr>
            <a:spLocks noGrp="1"/>
          </p:cNvSpPr>
          <p:nvPr>
            <p:ph type="title"/>
          </p:nvPr>
        </p:nvSpPr>
        <p:spPr/>
        <p:txBody>
          <a:bodyPr/>
          <a:lstStyle/>
          <a:p>
            <a:r>
              <a:rPr lang="en-US" dirty="0"/>
              <a:t>Questions &amp; Final Thoughts</a:t>
            </a:r>
          </a:p>
        </p:txBody>
      </p:sp>
      <p:sp>
        <p:nvSpPr>
          <p:cNvPr id="3" name="Content Placeholder 2">
            <a:extLst>
              <a:ext uri="{FF2B5EF4-FFF2-40B4-BE49-F238E27FC236}">
                <a16:creationId xmlns:a16="http://schemas.microsoft.com/office/drawing/2014/main" id="{88805B18-702A-281A-1266-8A67C114FD7A}"/>
              </a:ext>
            </a:extLst>
          </p:cNvPr>
          <p:cNvSpPr>
            <a:spLocks noGrp="1"/>
          </p:cNvSpPr>
          <p:nvPr>
            <p:ph idx="1"/>
          </p:nvPr>
        </p:nvSpPr>
        <p:spPr/>
        <p:txBody>
          <a:bodyPr/>
          <a:lstStyle/>
          <a:p>
            <a:pPr marL="0" indent="0">
              <a:buNone/>
            </a:pPr>
            <a:r>
              <a:rPr lang="en-US" dirty="0"/>
              <a:t>Thank you for participating in today’s discussion!</a:t>
            </a:r>
          </a:p>
          <a:p>
            <a:pPr marL="0" indent="0">
              <a:buNone/>
            </a:pPr>
            <a:endParaRPr lang="en-US" dirty="0"/>
          </a:p>
          <a:p>
            <a:pPr marL="0" indent="0">
              <a:buNone/>
            </a:pPr>
            <a:endParaRPr lang="en-US" dirty="0"/>
          </a:p>
          <a:p>
            <a:pPr marL="0" indent="0">
              <a:buNone/>
            </a:pPr>
            <a:r>
              <a:rPr lang="en-US" dirty="0"/>
              <a:t>Aaron Crandall</a:t>
            </a:r>
          </a:p>
          <a:p>
            <a:pPr marL="0" indent="0">
              <a:buNone/>
            </a:pPr>
            <a:r>
              <a:rPr lang="en-US" dirty="0"/>
              <a:t>Director, Social Science Research Services</a:t>
            </a:r>
          </a:p>
          <a:p>
            <a:pPr marL="0" indent="0">
              <a:buNone/>
            </a:pPr>
            <a:r>
              <a:rPr lang="en-US" dirty="0">
                <a:hlinkClick r:id="rId2"/>
              </a:rPr>
              <a:t>aaron.crandall@wisc.edu</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C4073B0-9A0A-6F04-668D-EEA64D22CF55}"/>
              </a:ext>
            </a:extLst>
          </p:cNvPr>
          <p:cNvSpPr>
            <a:spLocks noGrp="1"/>
          </p:cNvSpPr>
          <p:nvPr>
            <p:ph type="sldNum" sz="quarter" idx="4"/>
          </p:nvPr>
        </p:nvSpPr>
        <p:spPr/>
        <p:txBody>
          <a:bodyPr/>
          <a:lstStyle/>
          <a:p>
            <a:fld id="{6FF4E196-A010-480C-A078-61D4EF757EA8}" type="slidenum">
              <a:rPr lang="en-US" smtClean="0"/>
              <a:t>12</a:t>
            </a:fld>
            <a:endParaRPr lang="en-US"/>
          </a:p>
        </p:txBody>
      </p:sp>
    </p:spTree>
    <p:extLst>
      <p:ext uri="{BB962C8B-B14F-4D97-AF65-F5344CB8AC3E}">
        <p14:creationId xmlns:p14="http://schemas.microsoft.com/office/powerpoint/2010/main" val="147505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p:txBody>
          <a:bodyPr>
            <a:normAutofit/>
          </a:bodyPr>
          <a:lstStyle/>
          <a:p>
            <a:r>
              <a:rPr lang="en-US" sz="5400" b="1" dirty="0">
                <a:latin typeface="Georgia" panose="02040502050405020303" pitchFamily="18" charset="0"/>
              </a:rPr>
              <a:t>Balancing Act</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p:txBody>
          <a:bodyPr/>
          <a:lstStyle/>
          <a:p>
            <a:r>
              <a:rPr lang="en-US" dirty="0">
                <a:latin typeface="Georgia" panose="02040502050405020303" pitchFamily="18" charset="0"/>
              </a:rPr>
              <a:t>Prioritizing workloads with multiple demands and deadlines</a:t>
            </a:r>
          </a:p>
          <a:p>
            <a:endParaRPr lang="en-US" dirty="0">
              <a:latin typeface="Georgia" panose="02040502050405020303" pitchFamily="18" charset="0"/>
            </a:endParaRPr>
          </a:p>
          <a:p>
            <a:r>
              <a:rPr lang="en-US" dirty="0">
                <a:latin typeface="Georgia" panose="02040502050405020303" pitchFamily="18" charset="0"/>
              </a:rPr>
              <a:t>Aaron Crandall, Social Science Research Services, L&amp;S</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fld id="{6FF4E196-A010-480C-A078-61D4EF757EA8}" type="slidenum">
              <a:rPr lang="en-US" smtClean="0"/>
              <a:t>2</a:t>
            </a:fld>
            <a:endParaRPr lang="en-US"/>
          </a:p>
        </p:txBody>
      </p:sp>
    </p:spTree>
    <p:extLst>
      <p:ext uri="{BB962C8B-B14F-4D97-AF65-F5344CB8AC3E}">
        <p14:creationId xmlns:p14="http://schemas.microsoft.com/office/powerpoint/2010/main" val="235861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17AE-A867-BD04-8676-AE82E67232CD}"/>
              </a:ext>
            </a:extLst>
          </p:cNvPr>
          <p:cNvSpPr>
            <a:spLocks noGrp="1"/>
          </p:cNvSpPr>
          <p:nvPr>
            <p:ph type="title"/>
          </p:nvPr>
        </p:nvSpPr>
        <p:spPr/>
        <p:txBody>
          <a:bodyPr/>
          <a:lstStyle/>
          <a:p>
            <a:r>
              <a:rPr lang="en-US" dirty="0"/>
              <a:t>Tips to Prioritizing Work</a:t>
            </a:r>
          </a:p>
        </p:txBody>
      </p:sp>
      <p:sp>
        <p:nvSpPr>
          <p:cNvPr id="3" name="Content Placeholder 2">
            <a:extLst>
              <a:ext uri="{FF2B5EF4-FFF2-40B4-BE49-F238E27FC236}">
                <a16:creationId xmlns:a16="http://schemas.microsoft.com/office/drawing/2014/main" id="{619A0031-4AF5-AB9B-48DA-667A9918FF51}"/>
              </a:ext>
            </a:extLst>
          </p:cNvPr>
          <p:cNvSpPr>
            <a:spLocks noGrp="1"/>
          </p:cNvSpPr>
          <p:nvPr>
            <p:ph idx="1"/>
          </p:nvPr>
        </p:nvSpPr>
        <p:spPr/>
        <p:txBody>
          <a:bodyPr>
            <a:normAutofit fontScale="92500"/>
          </a:bodyPr>
          <a:lstStyle/>
          <a:p>
            <a:r>
              <a:rPr lang="en-US" dirty="0"/>
              <a:t>Assess tasks: Consider each task's importance, urgency, effort, and resources required. </a:t>
            </a:r>
          </a:p>
          <a:p>
            <a:r>
              <a:rPr lang="en-US" dirty="0"/>
              <a:t>Set deadlines: Assign deadlines to tasks, even if they don't have an official one. </a:t>
            </a:r>
          </a:p>
          <a:p>
            <a:r>
              <a:rPr lang="en-US" dirty="0"/>
              <a:t>Break down large tasks: Split big tasks into smaller, more manageable parts. </a:t>
            </a:r>
          </a:p>
          <a:p>
            <a:r>
              <a:rPr lang="en-US" dirty="0"/>
              <a:t>Delegate: Identify tasks that can be completed by others. </a:t>
            </a:r>
          </a:p>
          <a:p>
            <a:r>
              <a:rPr lang="en-US" dirty="0"/>
              <a:t>Eliminate or postpone: Remove tasks that aren't essential to your current goals or priorities. </a:t>
            </a:r>
          </a:p>
          <a:p>
            <a:r>
              <a:rPr lang="en-US" dirty="0"/>
              <a:t>Batch similar tasks: Group similar tasks together and tackle them in one go.</a:t>
            </a:r>
          </a:p>
        </p:txBody>
      </p:sp>
      <p:sp>
        <p:nvSpPr>
          <p:cNvPr id="4" name="Slide Number Placeholder 3">
            <a:extLst>
              <a:ext uri="{FF2B5EF4-FFF2-40B4-BE49-F238E27FC236}">
                <a16:creationId xmlns:a16="http://schemas.microsoft.com/office/drawing/2014/main" id="{876277C3-93E7-BA98-C34F-57D6FB154EBF}"/>
              </a:ext>
            </a:extLst>
          </p:cNvPr>
          <p:cNvSpPr>
            <a:spLocks noGrp="1"/>
          </p:cNvSpPr>
          <p:nvPr>
            <p:ph type="sldNum" sz="quarter" idx="4"/>
          </p:nvPr>
        </p:nvSpPr>
        <p:spPr/>
        <p:txBody>
          <a:bodyPr/>
          <a:lstStyle/>
          <a:p>
            <a:fld id="{6FF4E196-A010-480C-A078-61D4EF757EA8}" type="slidenum">
              <a:rPr lang="en-US" smtClean="0"/>
              <a:t>3</a:t>
            </a:fld>
            <a:endParaRPr lang="en-US"/>
          </a:p>
        </p:txBody>
      </p:sp>
    </p:spTree>
    <p:extLst>
      <p:ext uri="{BB962C8B-B14F-4D97-AF65-F5344CB8AC3E}">
        <p14:creationId xmlns:p14="http://schemas.microsoft.com/office/powerpoint/2010/main" val="177499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8254-6574-7F83-A981-F928786B31AB}"/>
              </a:ext>
            </a:extLst>
          </p:cNvPr>
          <p:cNvSpPr>
            <a:spLocks noGrp="1"/>
          </p:cNvSpPr>
          <p:nvPr>
            <p:ph type="title"/>
          </p:nvPr>
        </p:nvSpPr>
        <p:spPr/>
        <p:txBody>
          <a:bodyPr/>
          <a:lstStyle/>
          <a:p>
            <a:r>
              <a:rPr lang="en-US" dirty="0"/>
              <a:t>Tips Cont’d</a:t>
            </a:r>
          </a:p>
        </p:txBody>
      </p:sp>
      <p:sp>
        <p:nvSpPr>
          <p:cNvPr id="3" name="Content Placeholder 2">
            <a:extLst>
              <a:ext uri="{FF2B5EF4-FFF2-40B4-BE49-F238E27FC236}">
                <a16:creationId xmlns:a16="http://schemas.microsoft.com/office/drawing/2014/main" id="{1BB02D17-9ADA-0019-C085-EAE8E6B405EA}"/>
              </a:ext>
            </a:extLst>
          </p:cNvPr>
          <p:cNvSpPr>
            <a:spLocks noGrp="1"/>
          </p:cNvSpPr>
          <p:nvPr>
            <p:ph idx="1"/>
          </p:nvPr>
        </p:nvSpPr>
        <p:spPr/>
        <p:txBody>
          <a:bodyPr>
            <a:normAutofit lnSpcReduction="10000"/>
          </a:bodyPr>
          <a:lstStyle/>
          <a:p>
            <a:r>
              <a:rPr lang="en-US" dirty="0"/>
              <a:t>Use a prioritization framework: Use a framework like the Eisenhower Matrix or the ABCDE Method to categorize your tasks. </a:t>
            </a:r>
          </a:p>
          <a:p>
            <a:r>
              <a:rPr lang="en-US" dirty="0"/>
              <a:t>Define priorities for the day: Before the end of the day, select the most important tasks you need to do the next day. </a:t>
            </a:r>
          </a:p>
          <a:p>
            <a:r>
              <a:rPr lang="en-US" dirty="0"/>
              <a:t>Put away distractions: Avoid distractions like your phone, email, and social media. </a:t>
            </a:r>
          </a:p>
          <a:p>
            <a:r>
              <a:rPr lang="en-US" dirty="0"/>
              <a:t>Flag priorities in your calendar: Use a color-coding system to quickly see how you're doing. </a:t>
            </a:r>
          </a:p>
          <a:p>
            <a:r>
              <a:rPr lang="en-US" dirty="0"/>
              <a:t>Reassess priorities regularly: Priorities will change, so adapt and reassess them regularly. </a:t>
            </a:r>
          </a:p>
          <a:p>
            <a:endParaRPr lang="en-US" dirty="0"/>
          </a:p>
        </p:txBody>
      </p:sp>
      <p:sp>
        <p:nvSpPr>
          <p:cNvPr id="4" name="Slide Number Placeholder 3">
            <a:extLst>
              <a:ext uri="{FF2B5EF4-FFF2-40B4-BE49-F238E27FC236}">
                <a16:creationId xmlns:a16="http://schemas.microsoft.com/office/drawing/2014/main" id="{02B43326-BE3E-1CEE-D9F4-C3CFC94F500F}"/>
              </a:ext>
            </a:extLst>
          </p:cNvPr>
          <p:cNvSpPr>
            <a:spLocks noGrp="1"/>
          </p:cNvSpPr>
          <p:nvPr>
            <p:ph type="sldNum" sz="quarter" idx="4"/>
          </p:nvPr>
        </p:nvSpPr>
        <p:spPr/>
        <p:txBody>
          <a:bodyPr/>
          <a:lstStyle/>
          <a:p>
            <a:fld id="{6FF4E196-A010-480C-A078-61D4EF757EA8}" type="slidenum">
              <a:rPr lang="en-US" smtClean="0"/>
              <a:t>4</a:t>
            </a:fld>
            <a:endParaRPr lang="en-US"/>
          </a:p>
        </p:txBody>
      </p:sp>
    </p:spTree>
    <p:extLst>
      <p:ext uri="{BB962C8B-B14F-4D97-AF65-F5344CB8AC3E}">
        <p14:creationId xmlns:p14="http://schemas.microsoft.com/office/powerpoint/2010/main" val="1202658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333FC1C-FA98-FC3A-9F8E-8B46529BB5F5}"/>
              </a:ext>
            </a:extLst>
          </p:cNvPr>
          <p:cNvSpPr>
            <a:spLocks noGrp="1"/>
          </p:cNvSpPr>
          <p:nvPr>
            <p:ph type="title"/>
          </p:nvPr>
        </p:nvSpPr>
        <p:spPr>
          <a:xfrm>
            <a:off x="838200" y="365125"/>
            <a:ext cx="10515600" cy="1325563"/>
          </a:xfrm>
        </p:spPr>
        <p:txBody>
          <a:bodyPr anchor="ctr">
            <a:normAutofit/>
          </a:bodyPr>
          <a:lstStyle/>
          <a:p>
            <a:r>
              <a:rPr lang="en-US" dirty="0"/>
              <a:t>Prioritization Methods</a:t>
            </a:r>
          </a:p>
        </p:txBody>
      </p:sp>
      <p:pic>
        <p:nvPicPr>
          <p:cNvPr id="10" name="Content Placeholder 9" descr="A diagram of a frog&#10;&#10;Description automatically generated">
            <a:extLst>
              <a:ext uri="{FF2B5EF4-FFF2-40B4-BE49-F238E27FC236}">
                <a16:creationId xmlns:a16="http://schemas.microsoft.com/office/drawing/2014/main" id="{C7E466A5-C701-CC85-E3DD-44680DE92988}"/>
              </a:ext>
            </a:extLst>
          </p:cNvPr>
          <p:cNvPicPr>
            <a:picLocks noGrp="1" noChangeAspect="1"/>
          </p:cNvPicPr>
          <p:nvPr>
            <p:ph idx="1"/>
          </p:nvPr>
        </p:nvPicPr>
        <p:blipFill>
          <a:blip r:embed="rId3"/>
          <a:stretch/>
        </p:blipFill>
        <p:spPr>
          <a:xfrm>
            <a:off x="3658276" y="1875052"/>
            <a:ext cx="4875448" cy="4351338"/>
          </a:xfrm>
          <a:prstGeom prst="rect">
            <a:avLst/>
          </a:prstGeom>
          <a:noFill/>
        </p:spPr>
      </p:pic>
      <p:sp>
        <p:nvSpPr>
          <p:cNvPr id="5" name="Slide Number Placeholder 4">
            <a:extLst>
              <a:ext uri="{FF2B5EF4-FFF2-40B4-BE49-F238E27FC236}">
                <a16:creationId xmlns:a16="http://schemas.microsoft.com/office/drawing/2014/main" id="{C7B83C56-43FE-6C4E-875C-47C11B524389}"/>
              </a:ext>
            </a:extLst>
          </p:cNvPr>
          <p:cNvSpPr>
            <a:spLocks noGrp="1"/>
          </p:cNvSpPr>
          <p:nvPr>
            <p:ph type="sldNum" sz="quarter" idx="4"/>
          </p:nvPr>
        </p:nvSpPr>
        <p:spPr>
          <a:xfrm>
            <a:off x="9137668" y="6219760"/>
            <a:ext cx="2743200" cy="365125"/>
          </a:xfrm>
        </p:spPr>
        <p:txBody>
          <a:bodyPr anchor="ctr">
            <a:normAutofit/>
          </a:bodyPr>
          <a:lstStyle/>
          <a:p>
            <a:pPr>
              <a:spcAft>
                <a:spcPts val="600"/>
              </a:spcAft>
            </a:pPr>
            <a:fld id="{6FF4E196-A010-480C-A078-61D4EF757EA8}" type="slidenum">
              <a:rPr lang="en-US" smtClean="0"/>
              <a:pPr>
                <a:spcAft>
                  <a:spcPts val="600"/>
                </a:spcAft>
              </a:pPr>
              <a:t>5</a:t>
            </a:fld>
            <a:endParaRPr lang="en-US"/>
          </a:p>
        </p:txBody>
      </p:sp>
    </p:spTree>
    <p:extLst>
      <p:ext uri="{BB962C8B-B14F-4D97-AF65-F5344CB8AC3E}">
        <p14:creationId xmlns:p14="http://schemas.microsoft.com/office/powerpoint/2010/main" val="206909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426333-6075-FACD-5AC1-04C1E2AB2C78}"/>
              </a:ext>
            </a:extLst>
          </p:cNvPr>
          <p:cNvSpPr>
            <a:spLocks noGrp="1"/>
          </p:cNvSpPr>
          <p:nvPr>
            <p:ph type="title"/>
          </p:nvPr>
        </p:nvSpPr>
        <p:spPr/>
        <p:txBody>
          <a:bodyPr/>
          <a:lstStyle/>
          <a:p>
            <a:r>
              <a:rPr lang="en-US" dirty="0"/>
              <a:t>Eisenhower Matrix</a:t>
            </a:r>
          </a:p>
        </p:txBody>
      </p:sp>
      <p:pic>
        <p:nvPicPr>
          <p:cNvPr id="8" name="Picture Placeholder 7">
            <a:extLst>
              <a:ext uri="{FF2B5EF4-FFF2-40B4-BE49-F238E27FC236}">
                <a16:creationId xmlns:a16="http://schemas.microsoft.com/office/drawing/2014/main" id="{0A1A0CC4-6D24-F225-398E-7DD96899F1C1}"/>
              </a:ext>
            </a:extLst>
          </p:cNvPr>
          <p:cNvPicPr>
            <a:picLocks noGrp="1" noChangeAspect="1"/>
          </p:cNvPicPr>
          <p:nvPr>
            <p:ph type="pic" idx="1"/>
          </p:nvPr>
        </p:nvPicPr>
        <p:blipFill>
          <a:blip r:embed="rId3"/>
          <a:srcRect t="11503" b="11503"/>
          <a:stretch/>
        </p:blipFill>
        <p:spPr>
          <a:prstGeom prst="rect">
            <a:avLst/>
          </a:prstGeom>
        </p:spPr>
      </p:pic>
      <p:sp>
        <p:nvSpPr>
          <p:cNvPr id="7" name="Text Placeholder 6">
            <a:extLst>
              <a:ext uri="{FF2B5EF4-FFF2-40B4-BE49-F238E27FC236}">
                <a16:creationId xmlns:a16="http://schemas.microsoft.com/office/drawing/2014/main" id="{E2B27B1D-5023-C055-5A97-3D6F1833E4DA}"/>
              </a:ext>
            </a:extLst>
          </p:cNvPr>
          <p:cNvSpPr>
            <a:spLocks noGrp="1"/>
          </p:cNvSpPr>
          <p:nvPr>
            <p:ph type="body" sz="half" idx="2"/>
          </p:nvPr>
        </p:nvSpPr>
        <p:spPr/>
        <p:txBody>
          <a:bodyPr/>
          <a:lstStyle/>
          <a:p>
            <a:r>
              <a:rPr lang="en-US" dirty="0"/>
              <a:t>The Eisenhower Matrix is a task management tool that helps you organize and prioritize tasks by urgency and importance. Using the tool, you’ll divide your tasks into four boxes based on the tasks you’ll do first, the tasks you’ll schedule for later, the tasks you’ll delegate, and the tasks you’ll delete. In this piece, we’ll explain how to set up an Eisenhower Matrix and provide tips for task prioritization.</a:t>
            </a:r>
          </a:p>
        </p:txBody>
      </p:sp>
      <p:sp>
        <p:nvSpPr>
          <p:cNvPr id="4" name="Slide Number Placeholder 3">
            <a:extLst>
              <a:ext uri="{FF2B5EF4-FFF2-40B4-BE49-F238E27FC236}">
                <a16:creationId xmlns:a16="http://schemas.microsoft.com/office/drawing/2014/main" id="{9FDDDBF5-A046-8EC9-CC18-B6D7454BCDCE}"/>
              </a:ext>
            </a:extLst>
          </p:cNvPr>
          <p:cNvSpPr>
            <a:spLocks noGrp="1"/>
          </p:cNvSpPr>
          <p:nvPr>
            <p:ph type="sldNum" sz="quarter" idx="4"/>
          </p:nvPr>
        </p:nvSpPr>
        <p:spPr/>
        <p:txBody>
          <a:bodyPr/>
          <a:lstStyle/>
          <a:p>
            <a:fld id="{6FF4E196-A010-480C-A078-61D4EF757EA8}" type="slidenum">
              <a:rPr lang="en-US" smtClean="0"/>
              <a:t>6</a:t>
            </a:fld>
            <a:endParaRPr lang="en-US"/>
          </a:p>
        </p:txBody>
      </p:sp>
    </p:spTree>
    <p:extLst>
      <p:ext uri="{BB962C8B-B14F-4D97-AF65-F5344CB8AC3E}">
        <p14:creationId xmlns:p14="http://schemas.microsoft.com/office/powerpoint/2010/main" val="151005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AC2C-B227-3F1C-AD29-05D2903D705B}"/>
              </a:ext>
            </a:extLst>
          </p:cNvPr>
          <p:cNvSpPr>
            <a:spLocks noGrp="1"/>
          </p:cNvSpPr>
          <p:nvPr>
            <p:ph type="title"/>
          </p:nvPr>
        </p:nvSpPr>
        <p:spPr/>
        <p:txBody>
          <a:bodyPr/>
          <a:lstStyle/>
          <a:p>
            <a:r>
              <a:rPr lang="en-US" dirty="0"/>
              <a:t>Most Important Task Method</a:t>
            </a:r>
          </a:p>
        </p:txBody>
      </p:sp>
      <p:sp>
        <p:nvSpPr>
          <p:cNvPr id="3" name="Content Placeholder 2">
            <a:extLst>
              <a:ext uri="{FF2B5EF4-FFF2-40B4-BE49-F238E27FC236}">
                <a16:creationId xmlns:a16="http://schemas.microsoft.com/office/drawing/2014/main" id="{AAE8B271-2A10-46D4-0676-72C68BC43DE8}"/>
              </a:ext>
            </a:extLst>
          </p:cNvPr>
          <p:cNvSpPr>
            <a:spLocks noGrp="1"/>
          </p:cNvSpPr>
          <p:nvPr>
            <p:ph idx="1"/>
          </p:nvPr>
        </p:nvSpPr>
        <p:spPr/>
        <p:txBody>
          <a:bodyPr/>
          <a:lstStyle/>
          <a:p>
            <a:pPr marL="0" indent="0">
              <a:buNone/>
            </a:pPr>
            <a:r>
              <a:rPr lang="en-US" dirty="0"/>
              <a:t>The Most Important Task (MIT) method is an effective and simple strategy for prioritizing daily tasks that have a significant impact on the whole business. Each day, MIT selects between one and three key tasks that need to be completed by the end of the day. These tasks are not just any to-do list items but are specifically chosen for their significance in advancing towards your long-term goals.</a:t>
            </a:r>
          </a:p>
        </p:txBody>
      </p:sp>
      <p:sp>
        <p:nvSpPr>
          <p:cNvPr id="4" name="Slide Number Placeholder 3">
            <a:extLst>
              <a:ext uri="{FF2B5EF4-FFF2-40B4-BE49-F238E27FC236}">
                <a16:creationId xmlns:a16="http://schemas.microsoft.com/office/drawing/2014/main" id="{0DED8122-EE84-F83E-78A0-E049A79F69D2}"/>
              </a:ext>
            </a:extLst>
          </p:cNvPr>
          <p:cNvSpPr>
            <a:spLocks noGrp="1"/>
          </p:cNvSpPr>
          <p:nvPr>
            <p:ph type="sldNum" sz="quarter" idx="4"/>
          </p:nvPr>
        </p:nvSpPr>
        <p:spPr/>
        <p:txBody>
          <a:bodyPr/>
          <a:lstStyle/>
          <a:p>
            <a:fld id="{6FF4E196-A010-480C-A078-61D4EF757EA8}" type="slidenum">
              <a:rPr lang="en-US" smtClean="0"/>
              <a:t>7</a:t>
            </a:fld>
            <a:endParaRPr lang="en-US"/>
          </a:p>
        </p:txBody>
      </p:sp>
    </p:spTree>
    <p:extLst>
      <p:ext uri="{BB962C8B-B14F-4D97-AF65-F5344CB8AC3E}">
        <p14:creationId xmlns:p14="http://schemas.microsoft.com/office/powerpoint/2010/main" val="367783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F029-0CA2-470A-ECB6-D5B077DF70B9}"/>
              </a:ext>
            </a:extLst>
          </p:cNvPr>
          <p:cNvSpPr>
            <a:spLocks noGrp="1"/>
          </p:cNvSpPr>
          <p:nvPr>
            <p:ph type="title"/>
          </p:nvPr>
        </p:nvSpPr>
        <p:spPr/>
        <p:txBody>
          <a:bodyPr/>
          <a:lstStyle/>
          <a:p>
            <a:r>
              <a:rPr lang="en-US" dirty="0"/>
              <a:t>To-Do List Methods</a:t>
            </a:r>
          </a:p>
        </p:txBody>
      </p:sp>
      <p:sp>
        <p:nvSpPr>
          <p:cNvPr id="3" name="Text Placeholder 2">
            <a:extLst>
              <a:ext uri="{FF2B5EF4-FFF2-40B4-BE49-F238E27FC236}">
                <a16:creationId xmlns:a16="http://schemas.microsoft.com/office/drawing/2014/main" id="{6CC237E2-CD38-39C1-F26F-C68BAEFF12EB}"/>
              </a:ext>
            </a:extLst>
          </p:cNvPr>
          <p:cNvSpPr>
            <a:spLocks noGrp="1"/>
          </p:cNvSpPr>
          <p:nvPr>
            <p:ph type="body" idx="1"/>
          </p:nvPr>
        </p:nvSpPr>
        <p:spPr/>
        <p:txBody>
          <a:bodyPr/>
          <a:lstStyle/>
          <a:p>
            <a:r>
              <a:rPr lang="en-US" dirty="0"/>
              <a:t>Calendar</a:t>
            </a:r>
          </a:p>
        </p:txBody>
      </p:sp>
      <p:sp>
        <p:nvSpPr>
          <p:cNvPr id="4" name="Content Placeholder 3">
            <a:extLst>
              <a:ext uri="{FF2B5EF4-FFF2-40B4-BE49-F238E27FC236}">
                <a16:creationId xmlns:a16="http://schemas.microsoft.com/office/drawing/2014/main" id="{861DB25D-6244-01B6-9940-35F1C99105A7}"/>
              </a:ext>
            </a:extLst>
          </p:cNvPr>
          <p:cNvSpPr>
            <a:spLocks noGrp="1"/>
          </p:cNvSpPr>
          <p:nvPr>
            <p:ph sz="half" idx="2"/>
          </p:nvPr>
        </p:nvSpPr>
        <p:spPr/>
        <p:txBody>
          <a:bodyPr>
            <a:normAutofit lnSpcReduction="10000"/>
          </a:bodyPr>
          <a:lstStyle/>
          <a:p>
            <a:r>
              <a:rPr lang="en-US" dirty="0"/>
              <a:t>Limits indecision</a:t>
            </a:r>
          </a:p>
          <a:p>
            <a:r>
              <a:rPr lang="en-US" dirty="0"/>
              <a:t>Good for scheduling work-life balance</a:t>
            </a:r>
          </a:p>
          <a:p>
            <a:r>
              <a:rPr lang="en-US" dirty="0"/>
              <a:t>Keeps you on-task</a:t>
            </a:r>
          </a:p>
          <a:p>
            <a:r>
              <a:rPr lang="en-US" dirty="0">
                <a:solidFill>
                  <a:srgbClr val="FF0000"/>
                </a:solidFill>
              </a:rPr>
              <a:t>Scary to look at, messy</a:t>
            </a:r>
          </a:p>
          <a:p>
            <a:r>
              <a:rPr lang="en-US" dirty="0">
                <a:solidFill>
                  <a:srgbClr val="FF0000"/>
                </a:solidFill>
              </a:rPr>
              <a:t>Tasks may get rearranged with schedule changes</a:t>
            </a:r>
          </a:p>
          <a:p>
            <a:r>
              <a:rPr lang="en-US" dirty="0">
                <a:solidFill>
                  <a:srgbClr val="FF0000"/>
                </a:solidFill>
              </a:rPr>
              <a:t>No checking off completed tasks</a:t>
            </a:r>
          </a:p>
          <a:p>
            <a:endParaRPr lang="en-US" dirty="0"/>
          </a:p>
          <a:p>
            <a:endParaRPr lang="en-US" dirty="0"/>
          </a:p>
        </p:txBody>
      </p:sp>
      <p:sp>
        <p:nvSpPr>
          <p:cNvPr id="5" name="Text Placeholder 4">
            <a:extLst>
              <a:ext uri="{FF2B5EF4-FFF2-40B4-BE49-F238E27FC236}">
                <a16:creationId xmlns:a16="http://schemas.microsoft.com/office/drawing/2014/main" id="{7B2EA4CB-9442-BE5D-BB06-F71CCB279E7D}"/>
              </a:ext>
            </a:extLst>
          </p:cNvPr>
          <p:cNvSpPr>
            <a:spLocks noGrp="1"/>
          </p:cNvSpPr>
          <p:nvPr>
            <p:ph type="body" sz="quarter" idx="3"/>
          </p:nvPr>
        </p:nvSpPr>
        <p:spPr/>
        <p:txBody>
          <a:bodyPr/>
          <a:lstStyle/>
          <a:p>
            <a:r>
              <a:rPr lang="en-US" dirty="0"/>
              <a:t>Running List</a:t>
            </a:r>
          </a:p>
        </p:txBody>
      </p:sp>
      <p:sp>
        <p:nvSpPr>
          <p:cNvPr id="6" name="Content Placeholder 5">
            <a:extLst>
              <a:ext uri="{FF2B5EF4-FFF2-40B4-BE49-F238E27FC236}">
                <a16:creationId xmlns:a16="http://schemas.microsoft.com/office/drawing/2014/main" id="{07735837-D757-5F0B-FAA0-A6D5C39303CD}"/>
              </a:ext>
            </a:extLst>
          </p:cNvPr>
          <p:cNvSpPr>
            <a:spLocks noGrp="1"/>
          </p:cNvSpPr>
          <p:nvPr>
            <p:ph sz="quarter" idx="4"/>
          </p:nvPr>
        </p:nvSpPr>
        <p:spPr/>
        <p:txBody>
          <a:bodyPr>
            <a:normAutofit lnSpcReduction="10000"/>
          </a:bodyPr>
          <a:lstStyle/>
          <a:p>
            <a:r>
              <a:rPr lang="en-US" dirty="0"/>
              <a:t>Limits indecision</a:t>
            </a:r>
          </a:p>
          <a:p>
            <a:r>
              <a:rPr lang="en-US" dirty="0"/>
              <a:t>Results in high focus</a:t>
            </a:r>
          </a:p>
          <a:p>
            <a:r>
              <a:rPr lang="en-US" dirty="0"/>
              <a:t>High task-completion rate</a:t>
            </a:r>
          </a:p>
          <a:p>
            <a:r>
              <a:rPr lang="en-US" dirty="0"/>
              <a:t>DOUBLE DOPAMINE</a:t>
            </a:r>
          </a:p>
          <a:p>
            <a:r>
              <a:rPr lang="en-US" dirty="0">
                <a:solidFill>
                  <a:srgbClr val="FF0000"/>
                </a:solidFill>
              </a:rPr>
              <a:t>Difficult to fit in tasks around meetings</a:t>
            </a:r>
          </a:p>
          <a:p>
            <a:endParaRPr lang="en-US" dirty="0"/>
          </a:p>
        </p:txBody>
      </p:sp>
      <p:sp>
        <p:nvSpPr>
          <p:cNvPr id="7" name="Slide Number Placeholder 6">
            <a:extLst>
              <a:ext uri="{FF2B5EF4-FFF2-40B4-BE49-F238E27FC236}">
                <a16:creationId xmlns:a16="http://schemas.microsoft.com/office/drawing/2014/main" id="{80093B26-F2B1-8487-D719-A266D46CCE8C}"/>
              </a:ext>
            </a:extLst>
          </p:cNvPr>
          <p:cNvSpPr>
            <a:spLocks noGrp="1"/>
          </p:cNvSpPr>
          <p:nvPr>
            <p:ph type="sldNum" sz="quarter" idx="10"/>
          </p:nvPr>
        </p:nvSpPr>
        <p:spPr/>
        <p:txBody>
          <a:bodyPr/>
          <a:lstStyle/>
          <a:p>
            <a:fld id="{6FF4E196-A010-480C-A078-61D4EF757EA8}" type="slidenum">
              <a:rPr lang="en-US" smtClean="0"/>
              <a:t>8</a:t>
            </a:fld>
            <a:endParaRPr lang="en-US"/>
          </a:p>
        </p:txBody>
      </p:sp>
    </p:spTree>
    <p:extLst>
      <p:ext uri="{BB962C8B-B14F-4D97-AF65-F5344CB8AC3E}">
        <p14:creationId xmlns:p14="http://schemas.microsoft.com/office/powerpoint/2010/main" val="26595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5826-78DF-05D6-B7DC-335B386CBB49}"/>
              </a:ext>
            </a:extLst>
          </p:cNvPr>
          <p:cNvSpPr>
            <a:spLocks noGrp="1"/>
          </p:cNvSpPr>
          <p:nvPr>
            <p:ph type="title"/>
          </p:nvPr>
        </p:nvSpPr>
        <p:spPr/>
        <p:txBody>
          <a:bodyPr/>
          <a:lstStyle/>
          <a:p>
            <a:r>
              <a:rPr lang="en-US" dirty="0"/>
              <a:t>To-Do Cont’d</a:t>
            </a:r>
          </a:p>
        </p:txBody>
      </p:sp>
      <p:sp>
        <p:nvSpPr>
          <p:cNvPr id="3" name="Text Placeholder 2">
            <a:extLst>
              <a:ext uri="{FF2B5EF4-FFF2-40B4-BE49-F238E27FC236}">
                <a16:creationId xmlns:a16="http://schemas.microsoft.com/office/drawing/2014/main" id="{F93E94DF-6594-259D-4655-76954AA7EB0B}"/>
              </a:ext>
            </a:extLst>
          </p:cNvPr>
          <p:cNvSpPr>
            <a:spLocks noGrp="1"/>
          </p:cNvSpPr>
          <p:nvPr>
            <p:ph type="body" idx="1"/>
          </p:nvPr>
        </p:nvSpPr>
        <p:spPr/>
        <p:txBody>
          <a:bodyPr/>
          <a:lstStyle/>
          <a:p>
            <a:r>
              <a:rPr lang="en-US" dirty="0"/>
              <a:t>Digital Task Manager</a:t>
            </a:r>
          </a:p>
        </p:txBody>
      </p:sp>
      <p:sp>
        <p:nvSpPr>
          <p:cNvPr id="4" name="Content Placeholder 3">
            <a:extLst>
              <a:ext uri="{FF2B5EF4-FFF2-40B4-BE49-F238E27FC236}">
                <a16:creationId xmlns:a16="http://schemas.microsoft.com/office/drawing/2014/main" id="{9914FD12-04A6-B836-1372-E92E83AE20FC}"/>
              </a:ext>
            </a:extLst>
          </p:cNvPr>
          <p:cNvSpPr>
            <a:spLocks noGrp="1"/>
          </p:cNvSpPr>
          <p:nvPr>
            <p:ph sz="half" idx="2"/>
          </p:nvPr>
        </p:nvSpPr>
        <p:spPr/>
        <p:txBody>
          <a:bodyPr>
            <a:normAutofit lnSpcReduction="10000"/>
          </a:bodyPr>
          <a:lstStyle/>
          <a:p>
            <a:r>
              <a:rPr lang="en-US" dirty="0"/>
              <a:t>Great for organizing lots of tasks (including short and longer-term ones)</a:t>
            </a:r>
          </a:p>
          <a:p>
            <a:r>
              <a:rPr lang="en-US" dirty="0"/>
              <a:t>Scheduling recurring tasks frees up brain space</a:t>
            </a:r>
          </a:p>
          <a:p>
            <a:r>
              <a:rPr lang="en-US" dirty="0"/>
              <a:t>Saves trees</a:t>
            </a:r>
          </a:p>
          <a:p>
            <a:r>
              <a:rPr lang="en-US" dirty="0">
                <a:solidFill>
                  <a:srgbClr val="FF0000"/>
                </a:solidFill>
              </a:rPr>
              <a:t>Hard to track in-progress tasks</a:t>
            </a:r>
            <a:endParaRPr lang="en-US" dirty="0"/>
          </a:p>
          <a:p>
            <a:endParaRPr lang="en-US" dirty="0"/>
          </a:p>
        </p:txBody>
      </p:sp>
      <p:sp>
        <p:nvSpPr>
          <p:cNvPr id="5" name="Text Placeholder 4">
            <a:extLst>
              <a:ext uri="{FF2B5EF4-FFF2-40B4-BE49-F238E27FC236}">
                <a16:creationId xmlns:a16="http://schemas.microsoft.com/office/drawing/2014/main" id="{C0A4EE84-7801-9D1F-5A40-BDB0E393F1A3}"/>
              </a:ext>
            </a:extLst>
          </p:cNvPr>
          <p:cNvSpPr>
            <a:spLocks noGrp="1"/>
          </p:cNvSpPr>
          <p:nvPr>
            <p:ph type="body" sz="quarter" idx="3"/>
          </p:nvPr>
        </p:nvSpPr>
        <p:spPr/>
        <p:txBody>
          <a:bodyPr/>
          <a:lstStyle/>
          <a:p>
            <a:r>
              <a:rPr lang="en-US" dirty="0"/>
              <a:t>Make Three Lists</a:t>
            </a:r>
          </a:p>
        </p:txBody>
      </p:sp>
      <p:sp>
        <p:nvSpPr>
          <p:cNvPr id="6" name="Content Placeholder 5">
            <a:extLst>
              <a:ext uri="{FF2B5EF4-FFF2-40B4-BE49-F238E27FC236}">
                <a16:creationId xmlns:a16="http://schemas.microsoft.com/office/drawing/2014/main" id="{E6C0836A-CF31-605C-EB15-5EE34A893DA0}"/>
              </a:ext>
            </a:extLst>
          </p:cNvPr>
          <p:cNvSpPr>
            <a:spLocks noGrp="1"/>
          </p:cNvSpPr>
          <p:nvPr>
            <p:ph sz="quarter" idx="4"/>
          </p:nvPr>
        </p:nvSpPr>
        <p:spPr/>
        <p:txBody>
          <a:bodyPr>
            <a:normAutofit lnSpcReduction="10000"/>
          </a:bodyPr>
          <a:lstStyle/>
          <a:p>
            <a:r>
              <a:rPr lang="en-US" dirty="0"/>
              <a:t>Keeps you organized</a:t>
            </a:r>
          </a:p>
          <a:p>
            <a:r>
              <a:rPr lang="en-US" dirty="0"/>
              <a:t>Narrows down your list</a:t>
            </a:r>
          </a:p>
          <a:p>
            <a:r>
              <a:rPr lang="en-US" dirty="0"/>
              <a:t>Relieves anxiety about future projects</a:t>
            </a:r>
          </a:p>
          <a:p>
            <a:r>
              <a:rPr lang="en-US" dirty="0">
                <a:solidFill>
                  <a:srgbClr val="FF0000"/>
                </a:solidFill>
              </a:rPr>
              <a:t>All the scheduling can get overwhelming</a:t>
            </a:r>
          </a:p>
          <a:p>
            <a:r>
              <a:rPr lang="en-US" dirty="0">
                <a:solidFill>
                  <a:srgbClr val="FF0000"/>
                </a:solidFill>
              </a:rPr>
              <a:t>Not motivational</a:t>
            </a:r>
          </a:p>
          <a:p>
            <a:r>
              <a:rPr lang="en-US" dirty="0">
                <a:solidFill>
                  <a:srgbClr val="FF0000"/>
                </a:solidFill>
              </a:rPr>
              <a:t>Easy to lose physical lists</a:t>
            </a:r>
          </a:p>
          <a:p>
            <a:endParaRPr lang="en-US" dirty="0"/>
          </a:p>
          <a:p>
            <a:endParaRPr lang="en-US" dirty="0"/>
          </a:p>
        </p:txBody>
      </p:sp>
      <p:sp>
        <p:nvSpPr>
          <p:cNvPr id="7" name="Slide Number Placeholder 6">
            <a:extLst>
              <a:ext uri="{FF2B5EF4-FFF2-40B4-BE49-F238E27FC236}">
                <a16:creationId xmlns:a16="http://schemas.microsoft.com/office/drawing/2014/main" id="{00E6CBBB-CCA3-BF92-A05E-3154F7452370}"/>
              </a:ext>
            </a:extLst>
          </p:cNvPr>
          <p:cNvSpPr>
            <a:spLocks noGrp="1"/>
          </p:cNvSpPr>
          <p:nvPr>
            <p:ph type="sldNum" sz="quarter" idx="10"/>
          </p:nvPr>
        </p:nvSpPr>
        <p:spPr/>
        <p:txBody>
          <a:bodyPr/>
          <a:lstStyle/>
          <a:p>
            <a:fld id="{6FF4E196-A010-480C-A078-61D4EF757EA8}" type="slidenum">
              <a:rPr lang="en-US" smtClean="0"/>
              <a:t>9</a:t>
            </a:fld>
            <a:endParaRPr lang="en-US"/>
          </a:p>
        </p:txBody>
      </p:sp>
    </p:spTree>
    <p:extLst>
      <p:ext uri="{BB962C8B-B14F-4D97-AF65-F5344CB8AC3E}">
        <p14:creationId xmlns:p14="http://schemas.microsoft.com/office/powerpoint/2010/main" val="3862599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1133</TotalTime>
  <Words>796</Words>
  <Application>Microsoft Office PowerPoint</Application>
  <PresentationFormat>Widescreen</PresentationFormat>
  <Paragraphs>107</Paragraphs>
  <Slides>12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Georgia</vt:lpstr>
      <vt:lpstr>Office Theme</vt:lpstr>
      <vt:lpstr>Custom Design</vt:lpstr>
      <vt:lpstr>PowerPoint Presentation</vt:lpstr>
      <vt:lpstr>Balancing Act</vt:lpstr>
      <vt:lpstr>Tips to Prioritizing Work</vt:lpstr>
      <vt:lpstr>Tips Cont’d</vt:lpstr>
      <vt:lpstr>Prioritization Methods</vt:lpstr>
      <vt:lpstr>Eisenhower Matrix</vt:lpstr>
      <vt:lpstr>Most Important Task Method</vt:lpstr>
      <vt:lpstr>To-Do List Methods</vt:lpstr>
      <vt:lpstr>To-Do Cont’d</vt:lpstr>
      <vt:lpstr>Software Tools</vt:lpstr>
      <vt:lpstr>Recap</vt:lpstr>
      <vt:lpstr>Questions &amp; Final Thoughts</vt:lpstr>
    </vt:vector>
  </TitlesOfParts>
  <Company>UW-Madison - Research and Sponsored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Hebl</dc:creator>
  <cp:lastModifiedBy>AARON SP CRANDALL</cp:lastModifiedBy>
  <cp:revision>36</cp:revision>
  <dcterms:created xsi:type="dcterms:W3CDTF">2017-07-11T15:13:22Z</dcterms:created>
  <dcterms:modified xsi:type="dcterms:W3CDTF">2024-11-07T16:24:28Z</dcterms:modified>
</cp:coreProperties>
</file>